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262" r:id="rId3"/>
    <p:sldId id="261" r:id="rId4"/>
    <p:sldId id="259" r:id="rId5"/>
    <p:sldId id="258" r:id="rId6"/>
    <p:sldId id="260" r:id="rId7"/>
    <p:sldId id="317" r:id="rId8"/>
    <p:sldId id="322" r:id="rId9"/>
    <p:sldId id="265" r:id="rId10"/>
    <p:sldId id="257" r:id="rId11"/>
    <p:sldId id="263" r:id="rId12"/>
    <p:sldId id="267" r:id="rId13"/>
    <p:sldId id="318" r:id="rId14"/>
    <p:sldId id="270" r:id="rId15"/>
    <p:sldId id="264" r:id="rId16"/>
    <p:sldId id="278" r:id="rId17"/>
    <p:sldId id="279" r:id="rId18"/>
    <p:sldId id="280" r:id="rId19"/>
    <p:sldId id="269" r:id="rId20"/>
    <p:sldId id="276" r:id="rId21"/>
    <p:sldId id="281" r:id="rId22"/>
    <p:sldId id="274" r:id="rId23"/>
    <p:sldId id="282" r:id="rId24"/>
    <p:sldId id="272" r:id="rId25"/>
    <p:sldId id="323" r:id="rId26"/>
    <p:sldId id="271" r:id="rId27"/>
    <p:sldId id="286" r:id="rId28"/>
    <p:sldId id="273" r:id="rId29"/>
    <p:sldId id="283" r:id="rId30"/>
    <p:sldId id="284" r:id="rId31"/>
    <p:sldId id="287" r:id="rId32"/>
    <p:sldId id="285" r:id="rId33"/>
    <p:sldId id="288" r:id="rId34"/>
    <p:sldId id="289" r:id="rId35"/>
    <p:sldId id="268" r:id="rId36"/>
    <p:sldId id="290" r:id="rId37"/>
    <p:sldId id="292" r:id="rId38"/>
    <p:sldId id="293" r:id="rId39"/>
    <p:sldId id="294" r:id="rId40"/>
    <p:sldId id="291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TS330" id="{736B9E2A-2B02-4802-BAC2-A902E4A55648}">
          <p14:sldIdLst>
            <p14:sldId id="321"/>
            <p14:sldId id="262"/>
            <p14:sldId id="261"/>
            <p14:sldId id="259"/>
            <p14:sldId id="258"/>
            <p14:sldId id="260"/>
            <p14:sldId id="317"/>
            <p14:sldId id="322"/>
            <p14:sldId id="265"/>
            <p14:sldId id="257"/>
            <p14:sldId id="263"/>
          </p14:sldIdLst>
        </p14:section>
        <p14:section name="Events" id="{E4E9DFAC-8438-4C6F-B243-28FE092ADED2}">
          <p14:sldIdLst>
            <p14:sldId id="267"/>
            <p14:sldId id="318"/>
            <p14:sldId id="270"/>
            <p14:sldId id="264"/>
          </p14:sldIdLst>
        </p14:section>
        <p14:section name="General" id="{AE316775-C1F5-4401-B33E-0ADC0B14DB61}">
          <p14:sldIdLst>
            <p14:sldId id="278"/>
            <p14:sldId id="279"/>
            <p14:sldId id="280"/>
            <p14:sldId id="269"/>
            <p14:sldId id="276"/>
            <p14:sldId id="281"/>
            <p14:sldId id="274"/>
            <p14:sldId id="282"/>
            <p14:sldId id="272"/>
            <p14:sldId id="323"/>
            <p14:sldId id="271"/>
            <p14:sldId id="286"/>
          </p14:sldIdLst>
        </p14:section>
        <p14:section name="Stats profiles" id="{32FE36BC-83A0-4786-976D-EEE3C6A33D17}">
          <p14:sldIdLst>
            <p14:sldId id="273"/>
            <p14:sldId id="283"/>
            <p14:sldId id="284"/>
            <p14:sldId id="287"/>
            <p14:sldId id="285"/>
            <p14:sldId id="288"/>
            <p14:sldId id="289"/>
          </p14:sldIdLst>
        </p14:section>
        <p14:section name="M&amp;P grads" id="{C1D423DA-38C8-48F5-B042-DDDB12EEFFF0}">
          <p14:sldIdLst>
            <p14:sldId id="268"/>
            <p14:sldId id="290"/>
            <p14:sldId id="292"/>
            <p14:sldId id="293"/>
            <p14:sldId id="294"/>
            <p14:sldId id="291"/>
          </p14:sldIdLst>
        </p14:section>
        <p14:section name="Fun stuff" id="{FBB00655-C94D-4FA8-A12D-730D94EE3B29}">
          <p14:sldIdLst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64D"/>
    <a:srgbClr val="3E5A6D"/>
    <a:srgbClr val="31140A"/>
    <a:srgbClr val="E9592A"/>
    <a:srgbClr val="2A2A66"/>
    <a:srgbClr val="A50305"/>
    <a:srgbClr val="B45C2E"/>
    <a:srgbClr val="7FBDAF"/>
    <a:srgbClr val="22B6F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377655-3D42-4265-806E-3CF66AE42561}" v="135" dt="2023-04-21T01:29:06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4" autoAdjust="0"/>
    <p:restoredTop sz="94660"/>
  </p:normalViewPr>
  <p:slideViewPr>
    <p:cSldViewPr snapToGrid="0">
      <p:cViewPr>
        <p:scale>
          <a:sx n="120" d="100"/>
          <a:sy n="120" d="100"/>
        </p:scale>
        <p:origin x="-23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FD06-0DF5-AFE5-B314-3D94BC638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3606A-562D-099D-8778-D3C3B2CF3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A66DB-C5A5-6B27-172B-DDACDA7C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F5D2B-627B-04D5-0DD8-59762DD6F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A60C0-0607-F9EB-6562-70731BF9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7304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EA7B-7A9F-6D65-C485-2C903D23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9A73B-B495-C12A-5154-AFDD1FC63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64598-47F5-305C-69E5-AD33F6A8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EBB4E-2312-3684-0F95-4E49369B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F2698-1AAF-23FF-9C03-CFAC9B29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1914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7365F-B8F2-48A9-F164-432BF3FC7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71928-9AE9-AD22-3564-6E1132B55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5FAE2-6533-8F53-A0EC-A338A9EC5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DD5BC-B9B6-19A1-072E-26E603DE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CF56-0616-D616-A765-516466A4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478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40C5-0BD7-05DA-2E5D-FD9E8D88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F367-C0D8-C8E0-DFE4-C03E7AF5B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7E2D3-6C7B-EC44-2B12-2FE82A03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BB8F-130B-D3BD-93B4-43B82160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0CF5-35AC-CB6E-2F3C-2C64A272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453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72DB-10DE-A2AC-31F4-C02CC44C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55B0A-E7A7-5F31-B31A-28CC04225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419E-E502-119E-A298-BE371F8D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97238-C6B7-01E3-D2D8-C16140DE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516C8-D09C-C4DB-B2E8-FD18A435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755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52B4-7454-3138-E306-E9663FBA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898E-831B-9C16-0659-802893188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73365-696C-0202-F1EA-ED44F5882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1E7C8-B543-741F-A39F-EEDC4F06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0339C-B176-4022-BEEE-C34F25D3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32F7E-10C5-17A1-8122-B57D39C5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0845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70C0-D5A6-4FCC-F357-00AC38C6D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D36DE-7B24-CD1E-BE94-FB2A7FFF4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A4506-E3E6-4FC1-5E0D-9A604B922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5BDA7-F11C-C520-14FA-C87701CF78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9BBA9-1C48-C920-C07C-65CDD1C78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9BDB8-D254-0897-D55E-1CCF8BD8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2A1FD-A350-4C28-89D0-F964E2C3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51233-5A02-7A6B-7CCC-3FC8A008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752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2C23-3A37-6B4F-8204-16F645B2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4B317-2776-61B9-224D-38986343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CDC6F-D870-6E73-307D-CBC4652A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1188E-2F27-A6C9-47AA-CB945A66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42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A5885-5D60-CC89-9DE6-9517250BF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DAD48-5098-F384-507C-D573B7CE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56C99-37D1-52A6-4148-7B207A42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55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3754-0B67-394D-8BF6-360A1005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62CE3-9EB8-2D11-90E7-D1F878E6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FE61D-1F16-6264-F906-ACC5B60D3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D7506-DAE1-1CFE-182F-A22B0A91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C2A75-9C17-4515-5C50-86C83565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28D44-CF99-B3D9-CB2A-2C254AE0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26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FDF7-E145-3CCF-5721-F256BC1E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83E8AB-BCF9-DFF5-213B-8554B3EF3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9DAE-15B4-48E4-2F81-14D7D7A47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883A5-E856-130C-238C-0D1D3B15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9234B-CD44-0E07-2E4A-2BC6334CA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2C813-CB7F-950A-FC6A-15E42021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075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BA0C9-612F-79D6-EC30-C1F24577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20185-7FE7-32E4-90F0-546F8C2C9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1CDCD-E393-B09B-C687-1A07FBD3B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3DE7-7876-49DA-983D-94A0AADC238C}" type="datetimeFigureOut">
              <a:rPr lang="en-NZ" smtClean="0"/>
              <a:t>30/05/23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EF4F1-0154-C83C-59F8-ECC45EF82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EC63F-B441-C389-E745-D1C7A2660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279F2-6A7B-48B2-A3C7-7DB789D520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667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hyperlink" Target="https://pollev.com/bolt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um.org/artist/Claude-Monet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hyperlink" Target="https://pollev.com/bolt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eventbrite.co.nz/e/2023-gibbons-lecture-series-tickets-511175779517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um.org/artist/Vincent-van-Gogh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hyperlink" Target="https://pollev.com/bolt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um.org/artist/John-Frederick-Peto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seum.org/artist/Hannah-Borger-Overbeck" TargetMode="Externa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seum.org/artist/Hannah-Borger-Overbeck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nga.gov/collection/artist-info.1087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seum.org/artist/Hannah-Borger-Overbeck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hyperlink" Target="https://pollev.com/bolt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EA55DD-F64D-8DEB-842D-9B8ED3813FCD}"/>
              </a:ext>
            </a:extLst>
          </p:cNvPr>
          <p:cNvSpPr/>
          <p:nvPr/>
        </p:nvSpPr>
        <p:spPr>
          <a:xfrm>
            <a:off x="132741" y="2207437"/>
            <a:ext cx="4476582" cy="4650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Go to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00" dirty="0" err="1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pollev.com</a:t>
            </a:r>
            <a:r>
              <a:rPr lang="en-US" sz="3900" dirty="0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3900" dirty="0" err="1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bolton</a:t>
            </a:r>
            <a:endParaRPr lang="en-US" sz="3900" dirty="0">
              <a:solidFill>
                <a:schemeClr val="accent6">
                  <a:lumMod val="50000"/>
                </a:schemeClr>
              </a:solidFill>
              <a:highlight>
                <a:srgbClr val="F5E64D"/>
              </a:highlight>
              <a:latin typeface="Georgia" panose="0204050205040502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and follow the link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8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Keep the page open!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1166-6017-6597-0DD8-CB8D43FA2690}"/>
              </a:ext>
            </a:extLst>
          </p:cNvPr>
          <p:cNvSpPr txBox="1"/>
          <p:nvPr/>
        </p:nvSpPr>
        <p:spPr>
          <a:xfrm>
            <a:off x="276447" y="233915"/>
            <a:ext cx="4966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Which ‘The Rock’ are you today?</a:t>
            </a:r>
          </a:p>
        </p:txBody>
      </p:sp>
      <p:pic>
        <p:nvPicPr>
          <p:cNvPr id="1026" name="Picture 2" descr="Dwayne 'The Rock' Johnson: The key to success and starting a business  during Covid">
            <a:extLst>
              <a:ext uri="{FF2B5EF4-FFF2-40B4-BE49-F238E27FC236}">
                <a16:creationId xmlns:a16="http://schemas.microsoft.com/office/drawing/2014/main" id="{0F482214-6D95-1976-D383-9BB4838DB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24091"/>
          <a:stretch/>
        </p:blipFill>
        <p:spPr bwMode="auto">
          <a:xfrm>
            <a:off x="7107467" y="233915"/>
            <a:ext cx="2154372" cy="21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F2D0CB-4129-FDFA-915C-F184AC2B0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2"/>
          <a:stretch/>
        </p:blipFill>
        <p:spPr bwMode="auto">
          <a:xfrm>
            <a:off x="5017620" y="235769"/>
            <a:ext cx="2081999" cy="21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wayne &quot;The Rock &quot;Johnson Explains His Iconic Turtleneck Photo">
            <a:extLst>
              <a:ext uri="{FF2B5EF4-FFF2-40B4-BE49-F238E27FC236}">
                <a16:creationId xmlns:a16="http://schemas.microsoft.com/office/drawing/2014/main" id="{2B14C21F-624A-1CC3-66DF-957E64300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r="2640"/>
          <a:stretch/>
        </p:blipFill>
        <p:spPr bwMode="auto">
          <a:xfrm>
            <a:off x="9291430" y="225331"/>
            <a:ext cx="2704811" cy="427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Dwayne Johnson Shock A Bus Full of People">
            <a:extLst>
              <a:ext uri="{FF2B5EF4-FFF2-40B4-BE49-F238E27FC236}">
                <a16:creationId xmlns:a16="http://schemas.microsoft.com/office/drawing/2014/main" id="{63DEFD33-261F-86FD-0EDE-C7576BDB3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3" r="23333"/>
          <a:stretch/>
        </p:blipFill>
        <p:spPr bwMode="auto">
          <a:xfrm>
            <a:off x="7138407" y="2388666"/>
            <a:ext cx="2078485" cy="20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wayne Johnson SHOCKED Over World's Sexiest Man Controversy">
            <a:extLst>
              <a:ext uri="{FF2B5EF4-FFF2-40B4-BE49-F238E27FC236}">
                <a16:creationId xmlns:a16="http://schemas.microsoft.com/office/drawing/2014/main" id="{32AFC626-6EC1-D3B6-D036-F23031AA8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3" t="-962" r="15895" b="962"/>
          <a:stretch/>
        </p:blipFill>
        <p:spPr bwMode="auto">
          <a:xfrm flipH="1">
            <a:off x="5017619" y="4469319"/>
            <a:ext cx="2078485" cy="21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wayne Johnson Gets Bullied By His Kids In The Morning Like The Rest Of Us">
            <a:extLst>
              <a:ext uri="{FF2B5EF4-FFF2-40B4-BE49-F238E27FC236}">
                <a16:creationId xmlns:a16="http://schemas.microsoft.com/office/drawing/2014/main" id="{61A000F3-B87E-69E1-1EE0-28A5D08F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20" y="2388666"/>
            <a:ext cx="2080667" cy="20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f you have seen Avatar, you just read that in The Boulder voice | Avatar, Avatar  the last airbender, The last airbender">
            <a:extLst>
              <a:ext uri="{FF2B5EF4-FFF2-40B4-BE49-F238E27FC236}">
                <a16:creationId xmlns:a16="http://schemas.microsoft.com/office/drawing/2014/main" id="{7BB25CF0-452F-E778-C6FC-4425DA88D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6911" r="4835" b="4005"/>
          <a:stretch/>
        </p:blipFill>
        <p:spPr bwMode="auto">
          <a:xfrm>
            <a:off x="9291430" y="4532718"/>
            <a:ext cx="2704811" cy="2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Daniels' 'Everything Everywhere All At Once' (2022) Is An Ode To  Finding Meaning In The Chaos • The Daily Fandom">
            <a:extLst>
              <a:ext uri="{FF2B5EF4-FFF2-40B4-BE49-F238E27FC236}">
                <a16:creationId xmlns:a16="http://schemas.microsoft.com/office/drawing/2014/main" id="{11AAE4AA-4A17-1668-D209-7BA2C8BDD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r="21632" b="1853"/>
          <a:stretch/>
        </p:blipFill>
        <p:spPr bwMode="auto">
          <a:xfrm>
            <a:off x="7144119" y="4520352"/>
            <a:ext cx="2081067" cy="208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3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6000"/>
    </mc:Choice>
    <mc:Fallback xmlns="">
      <p:transition spd="slow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iazza – Apps on Google Play">
            <a:extLst>
              <a:ext uri="{FF2B5EF4-FFF2-40B4-BE49-F238E27FC236}">
                <a16:creationId xmlns:a16="http://schemas.microsoft.com/office/drawing/2014/main" id="{E95B8123-F1FC-7291-5476-E0A247EE4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r="4749" b="1130"/>
          <a:stretch/>
        </p:blipFill>
        <p:spPr bwMode="auto">
          <a:xfrm>
            <a:off x="6094475" y="10"/>
            <a:ext cx="621516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F63659-D24A-6F88-E428-CB5BD0DAB96C}"/>
              </a:ext>
            </a:extLst>
          </p:cNvPr>
          <p:cNvSpPr/>
          <p:nvPr/>
        </p:nvSpPr>
        <p:spPr>
          <a:xfrm>
            <a:off x="467903" y="1632487"/>
            <a:ext cx="5508933" cy="35930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b="1" dirty="0">
                <a:solidFill>
                  <a:srgbClr val="3E7AAB"/>
                </a:solidFill>
                <a:latin typeface="Georgia" panose="02040502050405020303" pitchFamily="18" charset="0"/>
              </a:rPr>
              <a:t>Piazza</a:t>
            </a:r>
            <a:r>
              <a:rPr lang="en-US" sz="4400" dirty="0">
                <a:solidFill>
                  <a:srgbClr val="3E7AAB"/>
                </a:solidFill>
                <a:latin typeface="Georgia" panose="02040502050405020303" pitchFamily="18" charset="0"/>
              </a:rPr>
              <a:t> will be </a:t>
            </a:r>
            <a:r>
              <a:rPr lang="en-US" sz="4400" i="1" dirty="0">
                <a:solidFill>
                  <a:srgbClr val="3E7AAB"/>
                </a:solidFill>
                <a:latin typeface="Georgia" panose="02040502050405020303" pitchFamily="18" charset="0"/>
              </a:rPr>
              <a:t>inactive</a:t>
            </a:r>
            <a:r>
              <a:rPr lang="en-US" sz="4400" dirty="0">
                <a:solidFill>
                  <a:srgbClr val="3E7AAB"/>
                </a:solidFill>
                <a:latin typeface="Georgia" panose="02040502050405020303" pitchFamily="18" charset="0"/>
              </a:rPr>
              <a:t> during the test, but you will be able to view past questions.</a:t>
            </a:r>
          </a:p>
        </p:txBody>
      </p:sp>
    </p:spTree>
    <p:extLst>
      <p:ext uri="{BB962C8B-B14F-4D97-AF65-F5344CB8AC3E}">
        <p14:creationId xmlns:p14="http://schemas.microsoft.com/office/powerpoint/2010/main" val="133158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03D82DE-42D0-FCD4-024B-5A4AC5B0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2211"/>
            <a:ext cx="6096000" cy="770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03E7C51-4AF8-46C9-BC94-EBBFB66D3E53}"/>
              </a:ext>
            </a:extLst>
          </p:cNvPr>
          <p:cNvSpPr txBox="1">
            <a:spLocks/>
          </p:cNvSpPr>
          <p:nvPr/>
        </p:nvSpPr>
        <p:spPr>
          <a:xfrm>
            <a:off x="6405154" y="715544"/>
            <a:ext cx="5477692" cy="45847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rgbClr val="566D4A"/>
                </a:solidFill>
                <a:latin typeface="Georgia" panose="02040502050405020303" pitchFamily="18" charset="0"/>
              </a:rPr>
              <a:t>Labs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566D4A"/>
                </a:solidFill>
                <a:latin typeface="Georgia" panose="02040502050405020303" pitchFamily="18" charset="0"/>
              </a:rPr>
              <a:t>	</a:t>
            </a:r>
            <a:r>
              <a:rPr lang="en-US" sz="4000" dirty="0">
                <a:solidFill>
                  <a:srgbClr val="566D4A"/>
                </a:solidFill>
                <a:latin typeface="Georgia" panose="02040502050405020303" pitchFamily="18" charset="0"/>
              </a:rPr>
              <a:t>Wed: 5–6, 302-190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566D4A"/>
                </a:solidFill>
                <a:latin typeface="Georgia" panose="02040502050405020303" pitchFamily="18" charset="0"/>
              </a:rPr>
              <a:t>	Thu: 8–9, 302-180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566D4A"/>
                </a:solidFill>
                <a:latin typeface="Georgia" panose="02040502050405020303" pitchFamily="18" charset="0"/>
              </a:rPr>
              <a:t>	Thu: 1–2, 302-180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400" i="1" dirty="0">
              <a:solidFill>
                <a:srgbClr val="566D4A"/>
              </a:solidFill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i="1" dirty="0">
                <a:solidFill>
                  <a:srgbClr val="566D4A"/>
                </a:solidFill>
                <a:latin typeface="Georgia" panose="02040502050405020303" pitchFamily="18" charset="0"/>
              </a:rPr>
              <a:t>Come to any time that works for you!</a:t>
            </a:r>
            <a:endParaRPr lang="en-NZ" sz="4400" i="1" dirty="0">
              <a:solidFill>
                <a:srgbClr val="566D4A"/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93077-49C8-7B88-4CFF-6E757B5E8FE9}"/>
              </a:ext>
            </a:extLst>
          </p:cNvPr>
          <p:cNvSpPr txBox="1"/>
          <p:nvPr/>
        </p:nvSpPr>
        <p:spPr>
          <a:xfrm>
            <a:off x="0" y="6176963"/>
            <a:ext cx="12192000" cy="369332"/>
          </a:xfrm>
          <a:prstGeom prst="rect">
            <a:avLst/>
          </a:prstGeom>
          <a:solidFill>
            <a:srgbClr val="94A9D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Labs | Wednesdays and Thursdays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469C7-140F-7330-80DB-C50C7AE879DF}"/>
              </a:ext>
            </a:extLst>
          </p:cNvPr>
          <p:cNvSpPr txBox="1"/>
          <p:nvPr/>
        </p:nvSpPr>
        <p:spPr>
          <a:xfrm>
            <a:off x="6096000" y="6586601"/>
            <a:ext cx="1787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566D4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Claude Monet</a:t>
            </a:r>
            <a:endParaRPr lang="en-NZ" sz="1100" dirty="0">
              <a:solidFill>
                <a:srgbClr val="566D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1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5D04D288-50E4-5891-2614-871054D1D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8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EA55DD-F64D-8DEB-842D-9B8ED3813FCD}"/>
              </a:ext>
            </a:extLst>
          </p:cNvPr>
          <p:cNvSpPr/>
          <p:nvPr/>
        </p:nvSpPr>
        <p:spPr>
          <a:xfrm>
            <a:off x="132741" y="2207437"/>
            <a:ext cx="4476582" cy="4650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Go to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00" dirty="0" err="1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pollev.com</a:t>
            </a:r>
            <a:r>
              <a:rPr lang="en-US" sz="3900" dirty="0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3900" dirty="0" err="1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bolton</a:t>
            </a:r>
            <a:endParaRPr lang="en-US" sz="3900" dirty="0">
              <a:solidFill>
                <a:schemeClr val="accent6">
                  <a:lumMod val="50000"/>
                </a:schemeClr>
              </a:solidFill>
              <a:highlight>
                <a:srgbClr val="F5E64D"/>
              </a:highlight>
              <a:latin typeface="Georgia" panose="0204050205040502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and follow the link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8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Keep the page open!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1166-6017-6597-0DD8-CB8D43FA2690}"/>
              </a:ext>
            </a:extLst>
          </p:cNvPr>
          <p:cNvSpPr txBox="1"/>
          <p:nvPr/>
        </p:nvSpPr>
        <p:spPr>
          <a:xfrm>
            <a:off x="276447" y="233915"/>
            <a:ext cx="4966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Which ‘The Rock’ are you today?</a:t>
            </a:r>
          </a:p>
        </p:txBody>
      </p:sp>
      <p:pic>
        <p:nvPicPr>
          <p:cNvPr id="1026" name="Picture 2" descr="Dwayne 'The Rock' Johnson: The key to success and starting a business  during Covid">
            <a:extLst>
              <a:ext uri="{FF2B5EF4-FFF2-40B4-BE49-F238E27FC236}">
                <a16:creationId xmlns:a16="http://schemas.microsoft.com/office/drawing/2014/main" id="{0F482214-6D95-1976-D383-9BB4838DB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24091"/>
          <a:stretch/>
        </p:blipFill>
        <p:spPr bwMode="auto">
          <a:xfrm>
            <a:off x="7107467" y="233915"/>
            <a:ext cx="2154372" cy="21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F2D0CB-4129-FDFA-915C-F184AC2B0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2"/>
          <a:stretch/>
        </p:blipFill>
        <p:spPr bwMode="auto">
          <a:xfrm>
            <a:off x="5017620" y="235769"/>
            <a:ext cx="2081999" cy="21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wayne &quot;The Rock &quot;Johnson Explains His Iconic Turtleneck Photo">
            <a:extLst>
              <a:ext uri="{FF2B5EF4-FFF2-40B4-BE49-F238E27FC236}">
                <a16:creationId xmlns:a16="http://schemas.microsoft.com/office/drawing/2014/main" id="{2B14C21F-624A-1CC3-66DF-957E64300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r="2640"/>
          <a:stretch/>
        </p:blipFill>
        <p:spPr bwMode="auto">
          <a:xfrm>
            <a:off x="9291430" y="225331"/>
            <a:ext cx="2704811" cy="427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Dwayne Johnson Shock A Bus Full of People">
            <a:extLst>
              <a:ext uri="{FF2B5EF4-FFF2-40B4-BE49-F238E27FC236}">
                <a16:creationId xmlns:a16="http://schemas.microsoft.com/office/drawing/2014/main" id="{63DEFD33-261F-86FD-0EDE-C7576BDB3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3" r="23333"/>
          <a:stretch/>
        </p:blipFill>
        <p:spPr bwMode="auto">
          <a:xfrm>
            <a:off x="7138407" y="2388666"/>
            <a:ext cx="2078485" cy="20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wayne Johnson SHOCKED Over World's Sexiest Man Controversy">
            <a:extLst>
              <a:ext uri="{FF2B5EF4-FFF2-40B4-BE49-F238E27FC236}">
                <a16:creationId xmlns:a16="http://schemas.microsoft.com/office/drawing/2014/main" id="{32AFC626-6EC1-D3B6-D036-F23031AA8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3" t="-962" r="15895" b="962"/>
          <a:stretch/>
        </p:blipFill>
        <p:spPr bwMode="auto">
          <a:xfrm flipH="1">
            <a:off x="5017619" y="4469319"/>
            <a:ext cx="2078485" cy="21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wayne Johnson Gets Bullied By His Kids In The Morning Like The Rest Of Us">
            <a:extLst>
              <a:ext uri="{FF2B5EF4-FFF2-40B4-BE49-F238E27FC236}">
                <a16:creationId xmlns:a16="http://schemas.microsoft.com/office/drawing/2014/main" id="{61A000F3-B87E-69E1-1EE0-28A5D08F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20" y="2388666"/>
            <a:ext cx="2080667" cy="20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f you have seen Avatar, you just read that in The Boulder voice | Avatar, Avatar  the last airbender, The last airbender">
            <a:extLst>
              <a:ext uri="{FF2B5EF4-FFF2-40B4-BE49-F238E27FC236}">
                <a16:creationId xmlns:a16="http://schemas.microsoft.com/office/drawing/2014/main" id="{7BB25CF0-452F-E778-C6FC-4425DA88D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6911" r="4835" b="4005"/>
          <a:stretch/>
        </p:blipFill>
        <p:spPr bwMode="auto">
          <a:xfrm>
            <a:off x="9291430" y="4532718"/>
            <a:ext cx="2704811" cy="2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Daniels' 'Everything Everywhere All At Once' (2022) Is An Ode To  Finding Meaning In The Chaos • The Daily Fandom">
            <a:extLst>
              <a:ext uri="{FF2B5EF4-FFF2-40B4-BE49-F238E27FC236}">
                <a16:creationId xmlns:a16="http://schemas.microsoft.com/office/drawing/2014/main" id="{11AAE4AA-4A17-1668-D209-7BA2C8BDD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r="21632" b="1853"/>
          <a:stretch/>
        </p:blipFill>
        <p:spPr bwMode="auto">
          <a:xfrm>
            <a:off x="7144119" y="4520352"/>
            <a:ext cx="2081067" cy="208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6000"/>
    </mc:Choice>
    <mc:Fallback xmlns="">
      <p:transition spd="slow" advTm="6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89A810-B9A8-9C04-DD35-BD57A7D1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2D4677-32FE-2A6D-50D7-A33B2CF83784}"/>
              </a:ext>
            </a:extLst>
          </p:cNvPr>
          <p:cNvSpPr txBox="1">
            <a:spLocks/>
          </p:cNvSpPr>
          <p:nvPr/>
        </p:nvSpPr>
        <p:spPr>
          <a:xfrm>
            <a:off x="104504" y="311705"/>
            <a:ext cx="5991496" cy="54096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i="0" dirty="0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2023 Gibbons Lectures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i="0" dirty="0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AI and the New Creative Revolution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i="0" dirty="0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AI </a:t>
            </a:r>
            <a:r>
              <a:rPr lang="en-US" sz="3200" i="0" dirty="0" err="1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Colonisation</a:t>
            </a:r>
            <a:r>
              <a:rPr lang="en-US" sz="3200" i="0" dirty="0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lang="en-US" sz="3200" i="0" dirty="0" err="1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Mātauranga</a:t>
            </a:r>
            <a:r>
              <a:rPr lang="en-US" sz="3200" i="0" dirty="0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 Sovereignty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i="0" dirty="0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How does generative AI work and what is its future?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i="0" dirty="0" err="1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ChatGPT</a:t>
            </a:r>
            <a:r>
              <a:rPr lang="en-US" sz="3200" i="0" dirty="0">
                <a:solidFill>
                  <a:srgbClr val="572703"/>
                </a:solidFill>
                <a:effectLst/>
                <a:latin typeface="Georgia" panose="02040502050405020303" pitchFamily="18" charset="0"/>
              </a:rPr>
              <a:t> and the Road to Artificial General Intelligence?</a:t>
            </a:r>
            <a:br>
              <a:rPr lang="en-US" sz="3200" i="0" dirty="0">
                <a:solidFill>
                  <a:srgbClr val="572703"/>
                </a:solidFill>
                <a:effectLst/>
                <a:latin typeface="Georgia" panose="02040502050405020303" pitchFamily="18" charset="0"/>
              </a:rPr>
            </a:br>
            <a:endParaRPr lang="en-US" sz="1050" i="0" dirty="0">
              <a:solidFill>
                <a:srgbClr val="572703"/>
              </a:solidFill>
              <a:effectLst/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US" sz="3200" dirty="0">
                <a:solidFill>
                  <a:srgbClr val="572703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Register on Eventbrite (free)</a:t>
            </a:r>
            <a:endParaRPr lang="en-US" sz="3200" i="0" dirty="0">
              <a:solidFill>
                <a:srgbClr val="57270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F703A-22AF-FCC9-DA90-FCF961AF6960}"/>
              </a:ext>
            </a:extLst>
          </p:cNvPr>
          <p:cNvSpPr txBox="1"/>
          <p:nvPr/>
        </p:nvSpPr>
        <p:spPr>
          <a:xfrm>
            <a:off x="4308930" y="6596390"/>
            <a:ext cx="309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5727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 with DALLE-2</a:t>
            </a:r>
          </a:p>
        </p:txBody>
      </p:sp>
      <p:pic>
        <p:nvPicPr>
          <p:cNvPr id="6" name="Picture 5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3522EAAA-8D7A-22CA-A749-2AF89EB7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EB946-B1DB-3901-877E-AC12176CA92D}"/>
              </a:ext>
            </a:extLst>
          </p:cNvPr>
          <p:cNvSpPr txBox="1"/>
          <p:nvPr/>
        </p:nvSpPr>
        <p:spPr>
          <a:xfrm>
            <a:off x="0" y="6176963"/>
            <a:ext cx="12192000" cy="369332"/>
          </a:xfrm>
          <a:prstGeom prst="rect">
            <a:avLst/>
          </a:prstGeom>
          <a:solidFill>
            <a:srgbClr val="22B6F2"/>
          </a:solidFill>
        </p:spPr>
        <p:txBody>
          <a:bodyPr wrap="square" rtlCol="0">
            <a:spAutoFit/>
          </a:bodyPr>
          <a:lstStyle/>
          <a:p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Gibbons Lecture Series | May 11, 18, 25 and June 1</a:t>
            </a:r>
          </a:p>
        </p:txBody>
      </p:sp>
    </p:spTree>
    <p:extLst>
      <p:ext uri="{BB962C8B-B14F-4D97-AF65-F5344CB8AC3E}">
        <p14:creationId xmlns:p14="http://schemas.microsoft.com/office/powerpoint/2010/main" val="204888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58F521-3E9D-408D-4DF2-6AA4FD61F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57C375-AE77-515B-0627-0EA25918D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57303EB-4FDF-E5BE-2972-3C9BD70AE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83A3029-5851-A4B0-8543-B6DE6D47D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50C77DF9-8484-79C8-2E69-04F973521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" t="2250" r="3699" b="3684"/>
          <a:stretch/>
        </p:blipFill>
        <p:spPr bwMode="auto">
          <a:xfrm>
            <a:off x="1" y="0"/>
            <a:ext cx="6096000" cy="774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FDAB55-867B-3380-1586-D650F40CBE3C}"/>
              </a:ext>
            </a:extLst>
          </p:cNvPr>
          <p:cNvSpPr txBox="1">
            <a:spLocks/>
          </p:cNvSpPr>
          <p:nvPr/>
        </p:nvSpPr>
        <p:spPr>
          <a:xfrm>
            <a:off x="6380842" y="580571"/>
            <a:ext cx="5613400" cy="44899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rgbClr val="284C75"/>
                </a:solidFill>
                <a:latin typeface="Georgia" panose="02040502050405020303" pitchFamily="18" charset="0"/>
              </a:rPr>
              <a:t>Quiz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284C75"/>
                </a:solidFill>
                <a:latin typeface="Georgia" panose="02040502050405020303" pitchFamily="18" charset="0"/>
              </a:rPr>
              <a:t>	available now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284C75"/>
                </a:solidFill>
                <a:latin typeface="Georgia" panose="02040502050405020303" pitchFamily="18" charset="0"/>
              </a:rPr>
              <a:t>	due 11:59 p.m. 	</a:t>
            </a:r>
            <a:r>
              <a:rPr lang="en-US" sz="4400" dirty="0">
                <a:solidFill>
                  <a:srgbClr val="284C75"/>
                </a:solidFill>
                <a:highlight>
                  <a:srgbClr val="7FBDAF"/>
                </a:highlight>
                <a:latin typeface="Georgia" panose="02040502050405020303" pitchFamily="18" charset="0"/>
              </a:rPr>
              <a:t>Friday, June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284C75"/>
                </a:solidFill>
                <a:latin typeface="Georgia" panose="02040502050405020303" pitchFamily="18" charset="0"/>
              </a:rPr>
              <a:t>	handouts 15 &amp; 16 </a:t>
            </a:r>
            <a:endParaRPr lang="en-NZ" sz="4400" dirty="0">
              <a:solidFill>
                <a:srgbClr val="284C75"/>
              </a:solidFill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23EC2-3FA3-9E99-AB54-89F0D7290874}"/>
              </a:ext>
            </a:extLst>
          </p:cNvPr>
          <p:cNvSpPr txBox="1"/>
          <p:nvPr/>
        </p:nvSpPr>
        <p:spPr>
          <a:xfrm>
            <a:off x="0" y="6176963"/>
            <a:ext cx="12192000" cy="369332"/>
          </a:xfrm>
          <a:prstGeom prst="rect">
            <a:avLst/>
          </a:prstGeom>
          <a:solidFill>
            <a:srgbClr val="7FBDA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Quiz 4 | June 2 @ 11:59 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78EA7-6D03-6A9E-3BB2-7939E620933C}"/>
              </a:ext>
            </a:extLst>
          </p:cNvPr>
          <p:cNvSpPr txBox="1"/>
          <p:nvPr/>
        </p:nvSpPr>
        <p:spPr>
          <a:xfrm>
            <a:off x="6096000" y="6571342"/>
            <a:ext cx="309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284C75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Vincent van Gogh</a:t>
            </a:r>
            <a:endParaRPr lang="en-NZ" sz="1100" dirty="0">
              <a:solidFill>
                <a:srgbClr val="284C7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DB99F99-73C7-1656-0FEF-402FB9477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971" b="39121" l="80395" r="94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35" t="27702" r="3766" b="59610"/>
          <a:stretch/>
        </p:blipFill>
        <p:spPr bwMode="auto">
          <a:xfrm>
            <a:off x="6696889" y="1395151"/>
            <a:ext cx="618309" cy="5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15D59B8-771E-874D-D73D-66236A20E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971" b="39121" l="80395" r="94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35" t="27702" r="3766" b="59610"/>
          <a:stretch/>
        </p:blipFill>
        <p:spPr bwMode="auto">
          <a:xfrm>
            <a:off x="6696889" y="2133545"/>
            <a:ext cx="618309" cy="5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6E29DE-8E31-6387-C7D5-5A5236240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971" b="39121" l="80395" r="94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35" t="27702" r="3766" b="59610"/>
          <a:stretch/>
        </p:blipFill>
        <p:spPr bwMode="auto">
          <a:xfrm>
            <a:off x="6696888" y="3429000"/>
            <a:ext cx="618309" cy="5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08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AE23D3D-4425-2C46-3825-1C9C3E141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, person, guitar&#10;&#10;Description automatically generated">
            <a:extLst>
              <a:ext uri="{FF2B5EF4-FFF2-40B4-BE49-F238E27FC236}">
                <a16:creationId xmlns:a16="http://schemas.microsoft.com/office/drawing/2014/main" id="{B4AE6281-79A8-4B1C-244E-7FA7E48EB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4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lue scree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4E550ED5-234C-623B-C771-049372E89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5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7D33B42-60E0-49F2-48EF-2CD4895B9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1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og, mammal&#10;&#10;Description automatically generated">
            <a:extLst>
              <a:ext uri="{FF2B5EF4-FFF2-40B4-BE49-F238E27FC236}">
                <a16:creationId xmlns:a16="http://schemas.microsoft.com/office/drawing/2014/main" id="{B6E6BC7B-1609-C0A8-59B6-20EF59F80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EA55DD-F64D-8DEB-842D-9B8ED3813FCD}"/>
              </a:ext>
            </a:extLst>
          </p:cNvPr>
          <p:cNvSpPr/>
          <p:nvPr/>
        </p:nvSpPr>
        <p:spPr>
          <a:xfrm>
            <a:off x="132741" y="2207437"/>
            <a:ext cx="4476582" cy="4650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Go to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00" dirty="0" err="1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pollev.com</a:t>
            </a:r>
            <a:r>
              <a:rPr lang="en-US" sz="3900" dirty="0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3900" dirty="0" err="1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bolton</a:t>
            </a:r>
            <a:endParaRPr lang="en-US" sz="3900" dirty="0">
              <a:solidFill>
                <a:schemeClr val="accent6">
                  <a:lumMod val="50000"/>
                </a:schemeClr>
              </a:solidFill>
              <a:highlight>
                <a:srgbClr val="F5E64D"/>
              </a:highlight>
              <a:latin typeface="Georgia" panose="0204050205040502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and follow the link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8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Keep the page open!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1166-6017-6597-0DD8-CB8D43FA2690}"/>
              </a:ext>
            </a:extLst>
          </p:cNvPr>
          <p:cNvSpPr txBox="1"/>
          <p:nvPr/>
        </p:nvSpPr>
        <p:spPr>
          <a:xfrm>
            <a:off x="276447" y="233915"/>
            <a:ext cx="4966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Which ‘The Rock’ are you today?</a:t>
            </a:r>
          </a:p>
        </p:txBody>
      </p:sp>
      <p:pic>
        <p:nvPicPr>
          <p:cNvPr id="1026" name="Picture 2" descr="Dwayne 'The Rock' Johnson: The key to success and starting a business  during Covid">
            <a:extLst>
              <a:ext uri="{FF2B5EF4-FFF2-40B4-BE49-F238E27FC236}">
                <a16:creationId xmlns:a16="http://schemas.microsoft.com/office/drawing/2014/main" id="{0F482214-6D95-1976-D383-9BB4838DB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24091"/>
          <a:stretch/>
        </p:blipFill>
        <p:spPr bwMode="auto">
          <a:xfrm>
            <a:off x="7107467" y="233915"/>
            <a:ext cx="2154372" cy="21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F2D0CB-4129-FDFA-915C-F184AC2B0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2"/>
          <a:stretch/>
        </p:blipFill>
        <p:spPr bwMode="auto">
          <a:xfrm>
            <a:off x="5017620" y="235769"/>
            <a:ext cx="2081999" cy="21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wayne &quot;The Rock &quot;Johnson Explains His Iconic Turtleneck Photo">
            <a:extLst>
              <a:ext uri="{FF2B5EF4-FFF2-40B4-BE49-F238E27FC236}">
                <a16:creationId xmlns:a16="http://schemas.microsoft.com/office/drawing/2014/main" id="{2B14C21F-624A-1CC3-66DF-957E64300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r="2640"/>
          <a:stretch/>
        </p:blipFill>
        <p:spPr bwMode="auto">
          <a:xfrm>
            <a:off x="9291430" y="225331"/>
            <a:ext cx="2704811" cy="427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Dwayne Johnson Shock A Bus Full of People">
            <a:extLst>
              <a:ext uri="{FF2B5EF4-FFF2-40B4-BE49-F238E27FC236}">
                <a16:creationId xmlns:a16="http://schemas.microsoft.com/office/drawing/2014/main" id="{63DEFD33-261F-86FD-0EDE-C7576BDB3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3" r="23333"/>
          <a:stretch/>
        </p:blipFill>
        <p:spPr bwMode="auto">
          <a:xfrm>
            <a:off x="7138407" y="2388666"/>
            <a:ext cx="2078485" cy="20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wayne Johnson SHOCKED Over World's Sexiest Man Controversy">
            <a:extLst>
              <a:ext uri="{FF2B5EF4-FFF2-40B4-BE49-F238E27FC236}">
                <a16:creationId xmlns:a16="http://schemas.microsoft.com/office/drawing/2014/main" id="{32AFC626-6EC1-D3B6-D036-F23031AA8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3" t="-962" r="15895" b="962"/>
          <a:stretch/>
        </p:blipFill>
        <p:spPr bwMode="auto">
          <a:xfrm flipH="1">
            <a:off x="5017619" y="4469319"/>
            <a:ext cx="2078485" cy="21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wayne Johnson Gets Bullied By His Kids In The Morning Like The Rest Of Us">
            <a:extLst>
              <a:ext uri="{FF2B5EF4-FFF2-40B4-BE49-F238E27FC236}">
                <a16:creationId xmlns:a16="http://schemas.microsoft.com/office/drawing/2014/main" id="{61A000F3-B87E-69E1-1EE0-28A5D08F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20" y="2388666"/>
            <a:ext cx="2080667" cy="20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f you have seen Avatar, you just read that in The Boulder voice | Avatar, Avatar  the last airbender, The last airbender">
            <a:extLst>
              <a:ext uri="{FF2B5EF4-FFF2-40B4-BE49-F238E27FC236}">
                <a16:creationId xmlns:a16="http://schemas.microsoft.com/office/drawing/2014/main" id="{7BB25CF0-452F-E778-C6FC-4425DA88D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6911" r="4835" b="4005"/>
          <a:stretch/>
        </p:blipFill>
        <p:spPr bwMode="auto">
          <a:xfrm>
            <a:off x="9291430" y="4532718"/>
            <a:ext cx="2704811" cy="2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Daniels' 'Everything Everywhere All At Once' (2022) Is An Ode To  Finding Meaning In The Chaos • The Daily Fandom">
            <a:extLst>
              <a:ext uri="{FF2B5EF4-FFF2-40B4-BE49-F238E27FC236}">
                <a16:creationId xmlns:a16="http://schemas.microsoft.com/office/drawing/2014/main" id="{11AAE4AA-4A17-1668-D209-7BA2C8BDD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r="21632" b="1853"/>
          <a:stretch/>
        </p:blipFill>
        <p:spPr bwMode="auto">
          <a:xfrm>
            <a:off x="7144119" y="4520352"/>
            <a:ext cx="2081067" cy="208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6000"/>
    </mc:Choice>
    <mc:Fallback xmlns="">
      <p:transition spd="slow" advTm="6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56363B7-151E-9AEF-6E09-4328EE91E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3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8071FC4-0CEE-5911-9376-FF8B90DD1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1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CC7FB4-90DC-2AFD-BF26-E5548EF0D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2B3F136-5AC9-3BE5-F4BA-C78864A6E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6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DDA5D7A-307F-D39E-90EC-3555FF09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135922"/>
            <a:ext cx="6096000" cy="821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99522E-7334-BADB-EB93-5D2907329AE1}"/>
              </a:ext>
            </a:extLst>
          </p:cNvPr>
          <p:cNvSpPr txBox="1">
            <a:spLocks/>
          </p:cNvSpPr>
          <p:nvPr/>
        </p:nvSpPr>
        <p:spPr>
          <a:xfrm>
            <a:off x="241301" y="1136650"/>
            <a:ext cx="5613400" cy="4584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rgbClr val="633128"/>
                </a:solidFill>
                <a:latin typeface="Georgia" panose="02040502050405020303" pitchFamily="18" charset="0"/>
              </a:rPr>
              <a:t>Assignment 4</a:t>
            </a:r>
            <a:br>
              <a:rPr lang="en-US" sz="4400" b="1" i="1" dirty="0">
                <a:solidFill>
                  <a:srgbClr val="633128"/>
                </a:solidFill>
                <a:latin typeface="Georgia" panose="02040502050405020303" pitchFamily="18" charset="0"/>
              </a:rPr>
            </a:br>
            <a:r>
              <a:rPr lang="en-US" sz="4400" dirty="0">
                <a:solidFill>
                  <a:srgbClr val="633128"/>
                </a:solidFill>
                <a:latin typeface="Georgia" panose="02040502050405020303" pitchFamily="18" charset="0"/>
              </a:rPr>
              <a:t>You can do the whole assignment after today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>
              <a:solidFill>
                <a:srgbClr val="633128"/>
              </a:solidFill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633128"/>
                </a:solidFill>
                <a:latin typeface="Georgia" panose="02040502050405020303" pitchFamily="18" charset="0"/>
              </a:rPr>
              <a:t>due 7:00 p.m., Thursday, June 1</a:t>
            </a:r>
            <a:endParaRPr lang="en-NZ" sz="4400" dirty="0">
              <a:solidFill>
                <a:srgbClr val="633128"/>
              </a:solidFill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AE316-F1FC-C712-FBAF-C4556FD3766F}"/>
              </a:ext>
            </a:extLst>
          </p:cNvPr>
          <p:cNvSpPr txBox="1"/>
          <p:nvPr/>
        </p:nvSpPr>
        <p:spPr>
          <a:xfrm>
            <a:off x="0" y="6176963"/>
            <a:ext cx="12192000" cy="369332"/>
          </a:xfrm>
          <a:prstGeom prst="rect">
            <a:avLst/>
          </a:prstGeom>
          <a:solidFill>
            <a:srgbClr val="CCA26F"/>
          </a:solidFill>
        </p:spPr>
        <p:txBody>
          <a:bodyPr wrap="square" rtlCol="0">
            <a:spAutoFit/>
          </a:bodyPr>
          <a:lstStyle/>
          <a:p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A4 | June 1 @ 7 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AEF67-49B9-F6E6-8BAC-66DF780532DB}"/>
              </a:ext>
            </a:extLst>
          </p:cNvPr>
          <p:cNvSpPr txBox="1"/>
          <p:nvPr/>
        </p:nvSpPr>
        <p:spPr>
          <a:xfrm>
            <a:off x="4729844" y="6596390"/>
            <a:ext cx="13661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633128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Fredrick </a:t>
            </a:r>
            <a:r>
              <a:rPr lang="en-NZ" sz="1100" dirty="0" err="1">
                <a:solidFill>
                  <a:srgbClr val="633128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Peto</a:t>
            </a:r>
            <a:endParaRPr lang="en-NZ" sz="1100" dirty="0">
              <a:solidFill>
                <a:srgbClr val="6331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34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3A10BD2-2E00-E9F8-0C1D-C2F5297E4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476D4F-FDBA-E23C-D796-A44BD028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1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B62F62F-D684-FD0D-BF80-46E7CBEE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6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66771E-1176-5985-1532-22ECD488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5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138F2A-9163-822C-48CC-A985D31CCC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311E414-48D3-6425-FF89-32A887A89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3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E0AE1F5-A78C-92E2-61DA-924A857AB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0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47AEEF1-05C7-1018-5EAD-B4192765C4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C255CAD-7EA5-4546-9D6E-975832E85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4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408892-2D34-CE1D-1E43-1AF80C34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528AD2B-1C59-27F6-01F2-6A341635A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9875" r="3414" b="18769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4290A4-35E5-7160-DA12-87E02AC7E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842" y="1663427"/>
            <a:ext cx="5613400" cy="4099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6A9967"/>
                </a:solidFill>
                <a:latin typeface="Georgia" panose="02040502050405020303" pitchFamily="18" charset="0"/>
              </a:rPr>
              <a:t>Exam</a:t>
            </a:r>
          </a:p>
          <a:p>
            <a:pPr marL="0" indent="0">
              <a:buNone/>
            </a:pPr>
            <a:r>
              <a:rPr lang="en-US" sz="4400" i="1" dirty="0">
                <a:solidFill>
                  <a:srgbClr val="6A9967"/>
                </a:solidFill>
                <a:latin typeface="Georgia" panose="02040502050405020303" pitchFamily="18" charset="0"/>
              </a:rPr>
              <a:t>	</a:t>
            </a:r>
            <a:r>
              <a:rPr lang="en-US" sz="4400" dirty="0">
                <a:solidFill>
                  <a:srgbClr val="6A9967"/>
                </a:solidFill>
                <a:latin typeface="Georgia" panose="02040502050405020303" pitchFamily="18" charset="0"/>
              </a:rPr>
              <a:t>June 16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6A9967"/>
                </a:solidFill>
                <a:latin typeface="Georgia" panose="02040502050405020303" pitchFamily="18" charset="0"/>
              </a:rPr>
              <a:t>	2 hours + 30 mins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6A9967"/>
                </a:solidFill>
                <a:latin typeface="Georgia" panose="02040502050405020303" pitchFamily="18" charset="0"/>
              </a:rPr>
              <a:t>	Open book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6A9967"/>
                </a:solidFill>
                <a:latin typeface="Georgia" panose="02040502050405020303" pitchFamily="18" charset="0"/>
              </a:rPr>
              <a:t>	Exam mode A</a:t>
            </a:r>
          </a:p>
          <a:p>
            <a:pPr marL="0" indent="0">
              <a:buNone/>
            </a:pPr>
            <a:endParaRPr lang="en-NZ" sz="4400" dirty="0">
              <a:solidFill>
                <a:srgbClr val="6A9967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37AF9-F433-177D-581F-15E2674D48D3}"/>
              </a:ext>
            </a:extLst>
          </p:cNvPr>
          <p:cNvSpPr txBox="1"/>
          <p:nvPr/>
        </p:nvSpPr>
        <p:spPr>
          <a:xfrm>
            <a:off x="0" y="6176963"/>
            <a:ext cx="12192000" cy="369332"/>
          </a:xfrm>
          <a:prstGeom prst="rect">
            <a:avLst/>
          </a:prstGeom>
          <a:solidFill>
            <a:srgbClr val="DED7C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Exam | June 16 @ 1:30 PM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64FF6DD-A3B5-F1D1-1864-0DCEA88FA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736" b="63743" l="61106" r="71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42" t="55860" r="27517" b="35381"/>
          <a:stretch/>
        </p:blipFill>
        <p:spPr bwMode="auto">
          <a:xfrm rot="2218791">
            <a:off x="6890454" y="2565966"/>
            <a:ext cx="398642" cy="39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E040D69-8EF0-CF2D-A1ED-9ACF05DA9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736" b="63743" l="61106" r="71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42" t="55860" r="27517" b="35381"/>
          <a:stretch/>
        </p:blipFill>
        <p:spPr bwMode="auto">
          <a:xfrm rot="19637797">
            <a:off x="6891767" y="3298760"/>
            <a:ext cx="398642" cy="39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C6F030E-AACE-0CFE-DF04-CB7B8508D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736" b="63743" l="61106" r="71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42" t="55860" r="27517" b="35381"/>
          <a:stretch/>
        </p:blipFill>
        <p:spPr bwMode="auto">
          <a:xfrm rot="5090275">
            <a:off x="6890454" y="4039024"/>
            <a:ext cx="398642" cy="39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E05D41-98C2-9D4C-D502-BFB6CB78A1AF}"/>
              </a:ext>
            </a:extLst>
          </p:cNvPr>
          <p:cNvSpPr txBox="1"/>
          <p:nvPr/>
        </p:nvSpPr>
        <p:spPr>
          <a:xfrm>
            <a:off x="6096000" y="6589213"/>
            <a:ext cx="309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6A9967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Hannah Borger Overbeck</a:t>
            </a:r>
            <a:endParaRPr lang="en-NZ" sz="1100" dirty="0">
              <a:solidFill>
                <a:srgbClr val="6A99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6F351A-9EE2-878A-0A68-BAB614F81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736" b="63743" l="61106" r="71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42" t="55860" r="27517" b="35381"/>
          <a:stretch/>
        </p:blipFill>
        <p:spPr bwMode="auto">
          <a:xfrm rot="8551528">
            <a:off x="6890455" y="4722856"/>
            <a:ext cx="398642" cy="39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5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8093019-3574-CCAF-FFBC-3C41B251E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9E6E7689-4AE3-8372-B5A0-DA800A0C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6B5C193-803F-9CB9-D5A6-7359A7F0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0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4F9A168C-18C6-7D41-F631-4A8987AAA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BDFD-7920-C632-9E37-89A0C63C2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1" y="838200"/>
            <a:ext cx="5613400" cy="48831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848A70"/>
                </a:solidFill>
                <a:effectLst/>
                <a:latin typeface="Georgia" panose="02040502050405020303" pitchFamily="18" charset="0"/>
              </a:rPr>
              <a:t>Exam</a:t>
            </a:r>
            <a:r>
              <a:rPr lang="en-US" i="0" dirty="0">
                <a:solidFill>
                  <a:srgbClr val="848A70"/>
                </a:solidFill>
                <a:effectLst/>
                <a:latin typeface="Georgia" panose="02040502050405020303" pitchFamily="18" charset="0"/>
              </a:rPr>
              <a:t> </a:t>
            </a:r>
          </a:p>
          <a:p>
            <a:pPr marL="0" indent="0" algn="l">
              <a:buNone/>
            </a:pPr>
            <a:r>
              <a:rPr lang="en-NZ" dirty="0">
                <a:solidFill>
                  <a:srgbClr val="848A7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Question types: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848A7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TRUE/FALSE,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848A7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multiple choice,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848A7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tick all that apply,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848A7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dropdowns,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848A7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fill in the blank (numeric &amp; text),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848A7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short answer  (&lt; paragraph), and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NZ" dirty="0">
                <a:solidFill>
                  <a:srgbClr val="848A7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medium long written answers (up to a couple paragraphs).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3D0C44-251A-49AF-DC6B-B34F6347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-1043207"/>
            <a:ext cx="6096000" cy="790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458EF-5924-2A67-2DBF-C5192949034D}"/>
              </a:ext>
            </a:extLst>
          </p:cNvPr>
          <p:cNvSpPr txBox="1"/>
          <p:nvPr/>
        </p:nvSpPr>
        <p:spPr>
          <a:xfrm>
            <a:off x="0" y="6176963"/>
            <a:ext cx="12192000" cy="369332"/>
          </a:xfrm>
          <a:prstGeom prst="rect">
            <a:avLst/>
          </a:prstGeom>
          <a:solidFill>
            <a:srgbClr val="F8DC61"/>
          </a:solidFill>
        </p:spPr>
        <p:txBody>
          <a:bodyPr wrap="square" rtlCol="0">
            <a:spAutoFit/>
          </a:bodyPr>
          <a:lstStyle/>
          <a:p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Exam | June 16 @ 1:30 PM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80038-E312-29B0-28F8-1E1CD4DE1EFF}"/>
              </a:ext>
            </a:extLst>
          </p:cNvPr>
          <p:cNvSpPr txBox="1"/>
          <p:nvPr/>
        </p:nvSpPr>
        <p:spPr>
          <a:xfrm>
            <a:off x="4308930" y="6596390"/>
            <a:ext cx="309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848A7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Hannah Borger Overbeck</a:t>
            </a:r>
            <a:endParaRPr lang="en-NZ" sz="1100" dirty="0">
              <a:solidFill>
                <a:srgbClr val="848A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017DB4-6164-AB9C-1A3E-2192CA68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300" y="712382"/>
            <a:ext cx="5854700" cy="49547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b="1" i="0" dirty="0">
                <a:solidFill>
                  <a:srgbClr val="31140A"/>
                </a:solidFill>
                <a:effectLst/>
                <a:latin typeface="Georgia" panose="02040502050405020303" pitchFamily="18" charset="0"/>
              </a:rPr>
              <a:t>Please complete the SET report for STATS 330</a:t>
            </a:r>
          </a:p>
          <a:p>
            <a:pPr marL="0" indent="0">
              <a:buNone/>
            </a:pPr>
            <a:endParaRPr lang="en-US" sz="4400" b="1" dirty="0">
              <a:solidFill>
                <a:srgbClr val="31140A"/>
              </a:solidFill>
              <a:latin typeface="Georgia" panose="02040502050405020303" pitchFamily="18" charset="0"/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rgbClr val="31140A"/>
                </a:solidFill>
                <a:latin typeface="Georgia" panose="02040502050405020303" pitchFamily="18" charset="0"/>
              </a:rPr>
              <a:t>(</a:t>
            </a:r>
            <a:r>
              <a:rPr lang="en-US" sz="4400" i="1" dirty="0">
                <a:solidFill>
                  <a:srgbClr val="31140A"/>
                </a:solidFill>
                <a:latin typeface="Georgia" panose="02040502050405020303" pitchFamily="18" charset="0"/>
              </a:rPr>
              <a:t>or else </a:t>
            </a:r>
            <a:r>
              <a:rPr lang="en-US" sz="4400" dirty="0">
                <a:solidFill>
                  <a:srgbClr val="31140A"/>
                </a:solidFill>
                <a:latin typeface="Georgia" panose="02040502050405020303" pitchFamily="18" charset="0"/>
              </a:rPr>
              <a:t>this Portrait of a Venetian Gentleman will give you ✨bombastic side-eye✨)</a:t>
            </a:r>
            <a:endParaRPr lang="en-NZ" sz="4400" dirty="0">
              <a:solidFill>
                <a:srgbClr val="31140A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EAE89E-4A51-3CAC-0D65-4D79249C7B07}"/>
              </a:ext>
            </a:extLst>
          </p:cNvPr>
          <p:cNvSpPr txBox="1"/>
          <p:nvPr/>
        </p:nvSpPr>
        <p:spPr>
          <a:xfrm>
            <a:off x="6095999" y="6571342"/>
            <a:ext cx="3632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0" i="0" dirty="0">
                <a:solidFill>
                  <a:srgbClr val="31140A"/>
                </a:solidFill>
                <a:effectLst/>
                <a:latin typeface="MalloryCompac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Cariani</a:t>
            </a:r>
            <a:r>
              <a:rPr lang="en-CA" sz="1100" b="0" i="0" dirty="0">
                <a:solidFill>
                  <a:srgbClr val="31140A"/>
                </a:solidFill>
                <a:effectLst/>
                <a:latin typeface="MalloryCompact"/>
              </a:rPr>
              <a:t> (painter) Venetian, 1485/1490 - 1547 or after</a:t>
            </a:r>
            <a:endParaRPr lang="en-NZ" sz="1100" dirty="0">
              <a:solidFill>
                <a:srgbClr val="3114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ainting of 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3D1CD83C-6B2C-2B80-7294-86C104237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8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70D55A-8F83-68CD-6842-562A04466DC1}"/>
              </a:ext>
            </a:extLst>
          </p:cNvPr>
          <p:cNvSpPr txBox="1"/>
          <p:nvPr/>
        </p:nvSpPr>
        <p:spPr>
          <a:xfrm>
            <a:off x="0" y="6176963"/>
            <a:ext cx="12192000" cy="369332"/>
          </a:xfrm>
          <a:prstGeom prst="rect">
            <a:avLst/>
          </a:prstGeom>
          <a:solidFill>
            <a:srgbClr val="31140A"/>
          </a:solidFill>
        </p:spPr>
        <p:txBody>
          <a:bodyPr wrap="square" rtlCol="0">
            <a:spAutoFit/>
          </a:bodyPr>
          <a:lstStyle/>
          <a:p>
            <a:pPr algn="r"/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report | June 4</a:t>
            </a:r>
          </a:p>
        </p:txBody>
      </p:sp>
      <p:pic>
        <p:nvPicPr>
          <p:cNvPr id="3" name="Picture 2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5A673F12-A5C3-4949-9CA9-2F7EE3EAE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2201863"/>
            <a:ext cx="4660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2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78C83B1-3B9F-E618-EAAB-327B1C414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4" t="4545" r="2634" b="4546"/>
          <a:stretch/>
        </p:blipFill>
        <p:spPr bwMode="auto">
          <a:xfrm>
            <a:off x="-1" y="0"/>
            <a:ext cx="6096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017DB4-6164-AB9C-1A3E-2192CA68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842" y="2367621"/>
            <a:ext cx="5613400" cy="32829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400" b="1" i="0" dirty="0">
                <a:solidFill>
                  <a:srgbClr val="755D4B"/>
                </a:solidFill>
                <a:effectLst/>
                <a:latin typeface="Georgia" panose="02040502050405020303" pitchFamily="18" charset="0"/>
              </a:rPr>
              <a:t>Drop-</a:t>
            </a:r>
            <a:r>
              <a:rPr lang="en-US" sz="4400" b="1" dirty="0">
                <a:solidFill>
                  <a:srgbClr val="755D4B"/>
                </a:solidFill>
                <a:latin typeface="Georgia" panose="02040502050405020303" pitchFamily="18" charset="0"/>
              </a:rPr>
              <a:t>in assignment clinic</a:t>
            </a:r>
            <a:endParaRPr lang="en-US" sz="4400" dirty="0">
              <a:solidFill>
                <a:srgbClr val="755D4B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755D4B"/>
                </a:solidFill>
                <a:latin typeface="Georgia" panose="02040502050405020303" pitchFamily="18" charset="0"/>
              </a:rPr>
              <a:t>	TOMORROW 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755D4B"/>
                </a:solidFill>
                <a:latin typeface="Georgia" panose="02040502050405020303" pitchFamily="18" charset="0"/>
              </a:rPr>
              <a:t>	</a:t>
            </a:r>
            <a:br>
              <a:rPr lang="en-US" sz="4400" dirty="0">
                <a:solidFill>
                  <a:srgbClr val="755D4B"/>
                </a:solidFill>
                <a:latin typeface="Georgia" panose="02040502050405020303" pitchFamily="18" charset="0"/>
              </a:rPr>
            </a:br>
            <a:r>
              <a:rPr lang="en-US" sz="4400" dirty="0">
                <a:solidFill>
                  <a:srgbClr val="755D4B"/>
                </a:solidFill>
                <a:latin typeface="Georgia" panose="02040502050405020303" pitchFamily="18" charset="0"/>
              </a:rPr>
              <a:t>	11 AM to 12:30 PM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755D4B"/>
                </a:solidFill>
                <a:latin typeface="Georgia" panose="02040502050405020303" pitchFamily="18" charset="0"/>
              </a:rPr>
              <a:t>	</a:t>
            </a:r>
            <a:br>
              <a:rPr lang="en-US" sz="4400" dirty="0">
                <a:solidFill>
                  <a:srgbClr val="755D4B"/>
                </a:solidFill>
                <a:latin typeface="Georgia" panose="02040502050405020303" pitchFamily="18" charset="0"/>
              </a:rPr>
            </a:br>
            <a:r>
              <a:rPr lang="en-US" sz="4400" dirty="0">
                <a:solidFill>
                  <a:srgbClr val="755D4B"/>
                </a:solidFill>
                <a:latin typeface="Georgia" panose="02040502050405020303" pitchFamily="18" charset="0"/>
              </a:rPr>
              <a:t>	Stats Assistance Hub</a:t>
            </a:r>
            <a:endParaRPr lang="en-NZ" sz="4400" dirty="0">
              <a:solidFill>
                <a:srgbClr val="755D4B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0D55A-8F83-68CD-6842-562A04466DC1}"/>
              </a:ext>
            </a:extLst>
          </p:cNvPr>
          <p:cNvSpPr txBox="1"/>
          <p:nvPr/>
        </p:nvSpPr>
        <p:spPr>
          <a:xfrm>
            <a:off x="0" y="6176963"/>
            <a:ext cx="12192000" cy="369332"/>
          </a:xfrm>
          <a:prstGeom prst="rect">
            <a:avLst/>
          </a:prstGeom>
          <a:solidFill>
            <a:srgbClr val="A62C15"/>
          </a:solidFill>
        </p:spPr>
        <p:txBody>
          <a:bodyPr wrap="square" rtlCol="0">
            <a:spAutoFit/>
          </a:bodyPr>
          <a:lstStyle/>
          <a:p>
            <a:pPr algn="r"/>
            <a:r>
              <a:rPr lang="en-NZ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Drop-in | May 31 @ 11 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EAE89E-4A51-3CAC-0D65-4D79249C7B07}"/>
              </a:ext>
            </a:extLst>
          </p:cNvPr>
          <p:cNvSpPr txBox="1"/>
          <p:nvPr/>
        </p:nvSpPr>
        <p:spPr>
          <a:xfrm>
            <a:off x="6096000" y="6571342"/>
            <a:ext cx="309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>
                <a:solidFill>
                  <a:srgbClr val="755D4B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Hannah Borger Overbeck</a:t>
            </a:r>
            <a:endParaRPr lang="en-NZ" sz="1100" dirty="0">
              <a:solidFill>
                <a:srgbClr val="755D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728FD2F-757C-550C-96B9-EA1B50F6D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04" b="28153" l="33009" r="372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2" t="21573" r="62243" b="71116"/>
          <a:stretch/>
        </p:blipFill>
        <p:spPr bwMode="auto">
          <a:xfrm rot="6915522">
            <a:off x="6830787" y="3225798"/>
            <a:ext cx="531587" cy="5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8FDB4F4-FFC2-3C27-F0FB-0F5CAE243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04" b="28153" l="33009" r="372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2" t="21573" r="62243" b="71116"/>
          <a:stretch/>
        </p:blipFill>
        <p:spPr bwMode="auto">
          <a:xfrm rot="6915522">
            <a:off x="6830789" y="4132915"/>
            <a:ext cx="531587" cy="5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BFBF22A-7BED-1333-B776-6FE189097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304" b="28153" l="33009" r="372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2" t="21573" r="62243" b="71116"/>
          <a:stretch/>
        </p:blipFill>
        <p:spPr bwMode="auto">
          <a:xfrm rot="6915522">
            <a:off x="6830787" y="4984309"/>
            <a:ext cx="531587" cy="5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6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EA55DD-F64D-8DEB-842D-9B8ED3813FCD}"/>
              </a:ext>
            </a:extLst>
          </p:cNvPr>
          <p:cNvSpPr/>
          <p:nvPr/>
        </p:nvSpPr>
        <p:spPr>
          <a:xfrm>
            <a:off x="132741" y="2207437"/>
            <a:ext cx="4476582" cy="4650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Go to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00" dirty="0" err="1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pollev.com</a:t>
            </a:r>
            <a:r>
              <a:rPr lang="en-US" sz="3900" dirty="0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3900" dirty="0" err="1">
                <a:solidFill>
                  <a:schemeClr val="accent6">
                    <a:lumMod val="50000"/>
                  </a:schemeClr>
                </a:solidFill>
                <a:highlight>
                  <a:srgbClr val="F5E64D"/>
                </a:highlight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bolton</a:t>
            </a:r>
            <a:endParaRPr lang="en-US" sz="3900" dirty="0">
              <a:solidFill>
                <a:schemeClr val="accent6">
                  <a:lumMod val="50000"/>
                </a:schemeClr>
              </a:solidFill>
              <a:highlight>
                <a:srgbClr val="F5E64D"/>
              </a:highlight>
              <a:latin typeface="Georgia" panose="0204050205040502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and follow the link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800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Keep the page open!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21166-6017-6597-0DD8-CB8D43FA2690}"/>
              </a:ext>
            </a:extLst>
          </p:cNvPr>
          <p:cNvSpPr txBox="1"/>
          <p:nvPr/>
        </p:nvSpPr>
        <p:spPr>
          <a:xfrm>
            <a:off x="276447" y="233915"/>
            <a:ext cx="4966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Which ‘The Rock’ are you today?</a:t>
            </a:r>
          </a:p>
        </p:txBody>
      </p:sp>
      <p:pic>
        <p:nvPicPr>
          <p:cNvPr id="1026" name="Picture 2" descr="Dwayne 'The Rock' Johnson: The key to success and starting a business  during Covid">
            <a:extLst>
              <a:ext uri="{FF2B5EF4-FFF2-40B4-BE49-F238E27FC236}">
                <a16:creationId xmlns:a16="http://schemas.microsoft.com/office/drawing/2014/main" id="{0F482214-6D95-1976-D383-9BB4838DB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24091"/>
          <a:stretch/>
        </p:blipFill>
        <p:spPr bwMode="auto">
          <a:xfrm>
            <a:off x="7107467" y="233915"/>
            <a:ext cx="2154372" cy="21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F2D0CB-4129-FDFA-915C-F184AC2B0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2"/>
          <a:stretch/>
        </p:blipFill>
        <p:spPr bwMode="auto">
          <a:xfrm>
            <a:off x="5017620" y="235769"/>
            <a:ext cx="2081999" cy="21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wayne &quot;The Rock &quot;Johnson Explains His Iconic Turtleneck Photo">
            <a:extLst>
              <a:ext uri="{FF2B5EF4-FFF2-40B4-BE49-F238E27FC236}">
                <a16:creationId xmlns:a16="http://schemas.microsoft.com/office/drawing/2014/main" id="{2B14C21F-624A-1CC3-66DF-957E64300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r="2640"/>
          <a:stretch/>
        </p:blipFill>
        <p:spPr bwMode="auto">
          <a:xfrm>
            <a:off x="9291430" y="225331"/>
            <a:ext cx="2704811" cy="427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Dwayne Johnson Shock A Bus Full of People">
            <a:extLst>
              <a:ext uri="{FF2B5EF4-FFF2-40B4-BE49-F238E27FC236}">
                <a16:creationId xmlns:a16="http://schemas.microsoft.com/office/drawing/2014/main" id="{63DEFD33-261F-86FD-0EDE-C7576BDB3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3" r="23333"/>
          <a:stretch/>
        </p:blipFill>
        <p:spPr bwMode="auto">
          <a:xfrm>
            <a:off x="7138407" y="2388666"/>
            <a:ext cx="2078485" cy="20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wayne Johnson SHOCKED Over World's Sexiest Man Controversy">
            <a:extLst>
              <a:ext uri="{FF2B5EF4-FFF2-40B4-BE49-F238E27FC236}">
                <a16:creationId xmlns:a16="http://schemas.microsoft.com/office/drawing/2014/main" id="{32AFC626-6EC1-D3B6-D036-F23031AA8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3" t="-962" r="15895" b="962"/>
          <a:stretch/>
        </p:blipFill>
        <p:spPr bwMode="auto">
          <a:xfrm flipH="1">
            <a:off x="5017619" y="4469319"/>
            <a:ext cx="2078485" cy="21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wayne Johnson Gets Bullied By His Kids In The Morning Like The Rest Of Us">
            <a:extLst>
              <a:ext uri="{FF2B5EF4-FFF2-40B4-BE49-F238E27FC236}">
                <a16:creationId xmlns:a16="http://schemas.microsoft.com/office/drawing/2014/main" id="{61A000F3-B87E-69E1-1EE0-28A5D08F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20" y="2388666"/>
            <a:ext cx="2080667" cy="20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f you have seen Avatar, you just read that in The Boulder voice | Avatar, Avatar  the last airbender, The last airbender">
            <a:extLst>
              <a:ext uri="{FF2B5EF4-FFF2-40B4-BE49-F238E27FC236}">
                <a16:creationId xmlns:a16="http://schemas.microsoft.com/office/drawing/2014/main" id="{7BB25CF0-452F-E778-C6FC-4425DA88D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6911" r="4835" b="4005"/>
          <a:stretch/>
        </p:blipFill>
        <p:spPr bwMode="auto">
          <a:xfrm>
            <a:off x="9291430" y="4532718"/>
            <a:ext cx="2704811" cy="203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Daniels' 'Everything Everywhere All At Once' (2022) Is An Ode To  Finding Meaning In The Chaos • The Daily Fandom">
            <a:extLst>
              <a:ext uri="{FF2B5EF4-FFF2-40B4-BE49-F238E27FC236}">
                <a16:creationId xmlns:a16="http://schemas.microsoft.com/office/drawing/2014/main" id="{11AAE4AA-4A17-1668-D209-7BA2C8BDD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1" r="21632" b="1853"/>
          <a:stretch/>
        </p:blipFill>
        <p:spPr bwMode="auto">
          <a:xfrm>
            <a:off x="7144119" y="4520352"/>
            <a:ext cx="2081067" cy="208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87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6000"/>
    </mc:Choice>
    <mc:Fallback xmlns="">
      <p:transition spd="slow" advTm="6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61D0AA-4FBB-022E-2A7C-1B111F34BD6F}"/>
              </a:ext>
            </a:extLst>
          </p:cNvPr>
          <p:cNvSpPr txBox="1"/>
          <p:nvPr/>
        </p:nvSpPr>
        <p:spPr>
          <a:xfrm>
            <a:off x="6500625" y="1166842"/>
            <a:ext cx="48722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eorgia" panose="02040502050405020303" pitchFamily="18" charset="0"/>
              </a:rPr>
              <a:t>Week 12 help calendar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Georgia" panose="02040502050405020303" pitchFamily="18" charset="0"/>
              </a:rPr>
              <a:t>You can get this PDF at the top of the Canvas home page</a:t>
            </a:r>
            <a:endParaRPr lang="en-NZ" sz="4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4E7D1D7A-6E1E-6C4A-A633-0B80795F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91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3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442</Words>
  <Application>Microsoft Macintosh PowerPoint</Application>
  <PresentationFormat>Widescreen</PresentationFormat>
  <Paragraphs>83</Paragraphs>
  <Slides>43</Slides>
  <Notes>0</Notes>
  <HiddenSlides>27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Georgia</vt:lpstr>
      <vt:lpstr>MalloryCompact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Liza Bolton</dc:creator>
  <cp:lastModifiedBy>Liza Bolton</cp:lastModifiedBy>
  <cp:revision>16</cp:revision>
  <dcterms:created xsi:type="dcterms:W3CDTF">2023-04-20T02:54:26Z</dcterms:created>
  <dcterms:modified xsi:type="dcterms:W3CDTF">2023-05-30T03:12:02Z</dcterms:modified>
</cp:coreProperties>
</file>